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Roboto Slab"/>
      <p:regular r:id="rId20"/>
      <p:bold r:id="rId21"/>
    </p:embeddedFont>
    <p:embeddedFont>
      <p:font typeface="Roboto"/>
      <p:regular r:id="rId22"/>
      <p:bold r:id="rId23"/>
      <p:italic r:id="rId24"/>
      <p:boldItalic r:id="rId25"/>
    </p:embeddedFont>
    <p:embeddedFont>
      <p:font typeface="Roboto Condensed"/>
      <p:regular r:id="rId26"/>
      <p:bold r:id="rId27"/>
      <p:italic r:id="rId28"/>
      <p:boldItalic r:id="rId29"/>
    </p:embeddedFont>
    <p:embeddedFont>
      <p:font typeface="Gill Sans"/>
      <p:regular r:id="rId30"/>
      <p:bold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Slab-regular.fntdata"/><Relationship Id="rId22" Type="http://schemas.openxmlformats.org/officeDocument/2006/relationships/font" Target="fonts/Roboto-regular.fntdata"/><Relationship Id="rId21" Type="http://schemas.openxmlformats.org/officeDocument/2006/relationships/font" Target="fonts/RobotoSlab-bold.fntdata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Condensed-regular.fntdata"/><Relationship Id="rId25" Type="http://schemas.openxmlformats.org/officeDocument/2006/relationships/font" Target="fonts/Roboto-boldItalic.fntdata"/><Relationship Id="rId28" Type="http://schemas.openxmlformats.org/officeDocument/2006/relationships/font" Target="fonts/RobotoCondensed-italic.fntdata"/><Relationship Id="rId27" Type="http://schemas.openxmlformats.org/officeDocument/2006/relationships/font" Target="fonts/RobotoCondense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Condensed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GillSans-bold.fntdata"/><Relationship Id="rId30" Type="http://schemas.openxmlformats.org/officeDocument/2006/relationships/font" Target="fonts/GillSans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f1a49e32dc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f1a49e32dc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f1a49e32dc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f1a49e32dc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f1a49e32dc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f1a49e32dc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f1a49e32dc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f1a49e32dc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eacda3f55c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eacda3f55c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e0af3c173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e0af3c173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ef57855bd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ef57855bd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f1a49e32d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f1a49e32d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f1a49e32dc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f1a49e32dc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f1a49e32dc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f1a49e32dc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f1a49e32dc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f1a49e32dc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f1a49e32dc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f1a49e32dc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f1a49e32dc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f1a49e32dc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9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9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579451" y="336925"/>
            <a:ext cx="7893000" cy="20526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5200"/>
              <a:buFont typeface="Roboto Condensed"/>
              <a:buNone/>
              <a:defRPr sz="5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579450" y="2274075"/>
            <a:ext cx="7893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Roboto Condensed"/>
              <a:buNone/>
              <a:defRPr sz="28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44098" y="3793675"/>
            <a:ext cx="2077824" cy="113935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/>
          <p:nvPr/>
        </p:nvSpPr>
        <p:spPr>
          <a:xfrm>
            <a:off x="0" y="5018100"/>
            <a:ext cx="2843700" cy="1254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3028625" y="5018100"/>
            <a:ext cx="3039300" cy="1254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225300" y="5018100"/>
            <a:ext cx="2918700" cy="1254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4" name="Google Shape;8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364950" y="197775"/>
            <a:ext cx="8520600" cy="841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4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32" name="Google Shape;32;p4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5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5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41" name="Google Shape;41;p5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5"/>
          <p:cNvPicPr preferRelativeResize="0"/>
          <p:nvPr/>
        </p:nvPicPr>
        <p:blipFill rotWithShape="1">
          <a:blip r:embed="rId3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" type="body"/>
          </p:nvPr>
        </p:nvSpPr>
        <p:spPr>
          <a:xfrm>
            <a:off x="311700" y="1000075"/>
            <a:ext cx="389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6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6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51" name="Google Shape;51;p6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 txBox="1"/>
          <p:nvPr>
            <p:ph idx="2" type="body"/>
          </p:nvPr>
        </p:nvSpPr>
        <p:spPr>
          <a:xfrm>
            <a:off x="4635275" y="975025"/>
            <a:ext cx="389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3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7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>
            <p:ph type="title"/>
          </p:nvPr>
        </p:nvSpPr>
        <p:spPr>
          <a:xfrm>
            <a:off x="5144100" y="175650"/>
            <a:ext cx="3999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" name="Google Shape;60;p8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1" name="Google Shape;61;p8"/>
          <p:cNvSpPr txBox="1"/>
          <p:nvPr>
            <p:ph idx="1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pic>
        <p:nvPicPr>
          <p:cNvPr id="62" name="Google Shape;62;p8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ONE_COLUMN_TEXT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/>
          <p:nvPr>
            <p:ph type="title"/>
          </p:nvPr>
        </p:nvSpPr>
        <p:spPr>
          <a:xfrm>
            <a:off x="341425" y="117600"/>
            <a:ext cx="3999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9"/>
          <p:cNvSpPr txBox="1"/>
          <p:nvPr>
            <p:ph idx="1" type="body"/>
          </p:nvPr>
        </p:nvSpPr>
        <p:spPr>
          <a:xfrm>
            <a:off x="410725" y="124682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67" name="Google Shape;67;p9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9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9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9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71" name="Google Shape;71;p9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4200"/>
              <a:buFont typeface="Roboto Condensed"/>
              <a:buNone/>
              <a:defRPr b="1" sz="4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4" name="Google Shape;74;p1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None/>
              <a:defRPr sz="2100">
                <a:solidFill>
                  <a:srgbClr val="66666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5" name="Google Shape;75;p1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  <a:defRPr>
                <a:solidFill>
                  <a:srgbClr val="666666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76" name="Google Shape;76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" name="Google Shape;77;p10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0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0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0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81" name="Google Shape;81;p10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finaid.txstate.edu/undergraduate/cost.html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type="ctrTitle"/>
          </p:nvPr>
        </p:nvSpPr>
        <p:spPr>
          <a:xfrm>
            <a:off x="579450" y="336925"/>
            <a:ext cx="7893000" cy="157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Cost Of Attendance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Part 1</a:t>
            </a:r>
            <a:endParaRPr b="1"/>
          </a:p>
        </p:txBody>
      </p:sp>
      <p:sp>
        <p:nvSpPr>
          <p:cNvPr id="91" name="Google Shape;91;p12"/>
          <p:cNvSpPr txBox="1"/>
          <p:nvPr>
            <p:ph idx="1" type="subTitle"/>
          </p:nvPr>
        </p:nvSpPr>
        <p:spPr>
          <a:xfrm>
            <a:off x="579450" y="2133350"/>
            <a:ext cx="7893000" cy="12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College Prep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Mr. Gordon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jgordon@bisdtx.org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1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8" name="Google Shape;168;p21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4. Personal and Misc.</a:t>
            </a:r>
            <a:endParaRPr sz="1000"/>
          </a:p>
        </p:txBody>
      </p:sp>
      <p:sp>
        <p:nvSpPr>
          <p:cNvPr id="169" name="Google Shape;169;p21"/>
          <p:cNvSpPr txBox="1"/>
          <p:nvPr/>
        </p:nvSpPr>
        <p:spPr>
          <a:xfrm>
            <a:off x="325450" y="693900"/>
            <a:ext cx="5179800" cy="43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</a:rPr>
              <a:t>Personal and Miscellaneous is the cost of taking care of your personal needs for nine months, such as buying pizza on a Friday night, buying shampoo, or a new pair of jeans. </a:t>
            </a:r>
            <a:endParaRPr b="1" sz="17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</a:rPr>
              <a:t>This expense is based on your specific needs and wants.  </a:t>
            </a:r>
            <a:endParaRPr b="1" sz="17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</a:rPr>
              <a:t>2021-2022 Texas State University Estimated Cost of Personal and Misc. </a:t>
            </a:r>
            <a:endParaRPr b="1" sz="17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</a:rPr>
              <a:t>$2,170</a:t>
            </a:r>
            <a:endParaRPr b="1" sz="1700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</p:txBody>
      </p:sp>
      <p:sp>
        <p:nvSpPr>
          <p:cNvPr id="170" name="Google Shape;170;p21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71" name="Google Shape;17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3425" y="1461125"/>
            <a:ext cx="3333950" cy="2221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2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7" name="Google Shape;177;p22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5. Travel </a:t>
            </a:r>
            <a:endParaRPr sz="1000"/>
          </a:p>
        </p:txBody>
      </p:sp>
      <p:sp>
        <p:nvSpPr>
          <p:cNvPr id="178" name="Google Shape;178;p22"/>
          <p:cNvSpPr txBox="1"/>
          <p:nvPr/>
        </p:nvSpPr>
        <p:spPr>
          <a:xfrm>
            <a:off x="325450" y="1408025"/>
            <a:ext cx="5179800" cy="25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</a:rPr>
              <a:t>Travel is the cost of going back and forth between home and university, job and campus, or </a:t>
            </a:r>
            <a:r>
              <a:rPr b="1" lang="en" sz="1700">
                <a:solidFill>
                  <a:schemeClr val="dk1"/>
                </a:solidFill>
              </a:rPr>
              <a:t>around town. </a:t>
            </a:r>
            <a:endParaRPr b="1" sz="17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</a:rPr>
              <a:t>This expense includes car loan, gas, and auto insurance. </a:t>
            </a:r>
            <a:r>
              <a:rPr b="1" lang="en" sz="1700">
                <a:solidFill>
                  <a:schemeClr val="dk1"/>
                </a:solidFill>
              </a:rPr>
              <a:t> </a:t>
            </a:r>
            <a:endParaRPr b="1"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</p:txBody>
      </p:sp>
      <p:sp>
        <p:nvSpPr>
          <p:cNvPr id="179" name="Google Shape;179;p22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80" name="Google Shape;18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0850" y="1518650"/>
            <a:ext cx="3343325" cy="233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3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6" name="Google Shape;186;p23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5. Travel</a:t>
            </a:r>
            <a:endParaRPr sz="1000"/>
          </a:p>
        </p:txBody>
      </p:sp>
      <p:sp>
        <p:nvSpPr>
          <p:cNvPr id="187" name="Google Shape;187;p23"/>
          <p:cNvSpPr txBox="1"/>
          <p:nvPr/>
        </p:nvSpPr>
        <p:spPr>
          <a:xfrm>
            <a:off x="342150" y="587575"/>
            <a:ext cx="8459700" cy="46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</a:rPr>
              <a:t>This expense can go up or down depending on: </a:t>
            </a:r>
            <a:endParaRPr b="1" sz="17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  <a:p>
            <a:pPr indent="-33655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b="1" lang="en" sz="1700">
                <a:solidFill>
                  <a:schemeClr val="dk1"/>
                </a:solidFill>
              </a:rPr>
              <a:t>Do you live at home and commute to college?</a:t>
            </a:r>
            <a:endParaRPr b="1" sz="1700">
              <a:solidFill>
                <a:schemeClr val="dk1"/>
              </a:solidFill>
            </a:endParaRPr>
          </a:p>
          <a:p>
            <a:pPr indent="-33655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b="1" lang="en" sz="1700">
                <a:solidFill>
                  <a:schemeClr val="dk1"/>
                </a:solidFill>
              </a:rPr>
              <a:t>Do you own a car at college or just a bike?</a:t>
            </a:r>
            <a:endParaRPr b="1" sz="1700">
              <a:solidFill>
                <a:schemeClr val="dk1"/>
              </a:solidFill>
            </a:endParaRPr>
          </a:p>
          <a:p>
            <a:pPr indent="-33655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b="1" lang="en" sz="1700">
                <a:solidFill>
                  <a:schemeClr val="dk1"/>
                </a:solidFill>
              </a:rPr>
              <a:t>Is your car paid for or are you still paying for it? </a:t>
            </a:r>
            <a:endParaRPr b="1" sz="1700">
              <a:solidFill>
                <a:schemeClr val="dk1"/>
              </a:solidFill>
            </a:endParaRPr>
          </a:p>
          <a:p>
            <a:pPr indent="-33655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b="1" lang="en" sz="1700">
                <a:solidFill>
                  <a:schemeClr val="dk1"/>
                </a:solidFill>
              </a:rPr>
              <a:t>What type of car do you own? </a:t>
            </a:r>
            <a:endParaRPr b="1" sz="1700">
              <a:solidFill>
                <a:schemeClr val="dk1"/>
              </a:solidFill>
            </a:endParaRPr>
          </a:p>
          <a:p>
            <a:pPr indent="-33655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b="1" lang="en" sz="1700">
                <a:solidFill>
                  <a:schemeClr val="dk1"/>
                </a:solidFill>
              </a:rPr>
              <a:t>Do you go to college in another state, which requires flying? </a:t>
            </a:r>
            <a:endParaRPr b="1" sz="1700">
              <a:solidFill>
                <a:schemeClr val="dk1"/>
              </a:solidFill>
            </a:endParaRPr>
          </a:p>
          <a:p>
            <a:pPr indent="-33655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b="1" lang="en" sz="1700">
                <a:solidFill>
                  <a:schemeClr val="dk1"/>
                </a:solidFill>
              </a:rPr>
              <a:t>How often do you go home?</a:t>
            </a:r>
            <a:endParaRPr b="1" sz="17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</a:rPr>
              <a:t>2021-2022 Texas State University Estimated Cost of Travel</a:t>
            </a:r>
            <a:endParaRPr b="1" sz="17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</a:rPr>
              <a:t>On Campus- $1,280 (not driving as much) </a:t>
            </a:r>
            <a:endParaRPr b="1" sz="17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</a:rPr>
              <a:t>Off Campus (in San Marcos)- $1,950 (to college and back to apartment) </a:t>
            </a:r>
            <a:endParaRPr b="1" sz="17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</a:rPr>
              <a:t>With Parent- $3,570 (most likely driving further distances)</a:t>
            </a:r>
            <a:endParaRPr b="1" sz="1700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</p:txBody>
      </p:sp>
      <p:sp>
        <p:nvSpPr>
          <p:cNvPr id="188" name="Google Shape;188;p23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4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4" name="Google Shape;194;p24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Cost of Attendance</a:t>
            </a:r>
            <a:endParaRPr sz="1000"/>
          </a:p>
        </p:txBody>
      </p:sp>
      <p:sp>
        <p:nvSpPr>
          <p:cNvPr id="195" name="Google Shape;195;p24"/>
          <p:cNvSpPr txBox="1"/>
          <p:nvPr/>
        </p:nvSpPr>
        <p:spPr>
          <a:xfrm>
            <a:off x="397725" y="1182050"/>
            <a:ext cx="8235000" cy="31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The total cost of a Texas resident attending Texas State University for the 2021-2022 School Year is: </a:t>
            </a:r>
            <a:endParaRPr b="1" sz="20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On Campus- $27,000</a:t>
            </a:r>
            <a:endParaRPr b="1" sz="20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Off Campus- $27,000</a:t>
            </a:r>
            <a:endParaRPr b="1" sz="20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With Parent- $22,190</a:t>
            </a:r>
            <a:endParaRPr b="1" sz="20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 u="sng">
                <a:solidFill>
                  <a:schemeClr val="hlink"/>
                </a:solidFill>
                <a:hlinkClick r:id="rId3"/>
              </a:rPr>
              <a:t>https://www.finaid.txstate.edu/undergraduate/cost.html</a:t>
            </a:r>
            <a:endParaRPr b="1" sz="1700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</p:txBody>
      </p:sp>
      <p:sp>
        <p:nvSpPr>
          <p:cNvPr id="196" name="Google Shape;196;p24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5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2" name="Google Shape;202;p25"/>
          <p:cNvSpPr txBox="1"/>
          <p:nvPr/>
        </p:nvSpPr>
        <p:spPr>
          <a:xfrm>
            <a:off x="535800" y="262150"/>
            <a:ext cx="8072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Today’s College Prep Assignment</a:t>
            </a:r>
            <a:endParaRPr sz="1000"/>
          </a:p>
        </p:txBody>
      </p:sp>
      <p:sp>
        <p:nvSpPr>
          <p:cNvPr id="203" name="Google Shape;203;p25"/>
          <p:cNvSpPr txBox="1"/>
          <p:nvPr/>
        </p:nvSpPr>
        <p:spPr>
          <a:xfrm>
            <a:off x="992775" y="1846700"/>
            <a:ext cx="74247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 the comments section of today’s College Prep, </a:t>
            </a:r>
            <a:endParaRPr b="1"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answer the following question: </a:t>
            </a:r>
            <a:endParaRPr b="1"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Using Google, find out the C.O.A. for Texas Tech University. You can also look up one of the schools you are </a:t>
            </a:r>
            <a:r>
              <a:rPr b="1"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interested</a:t>
            </a:r>
            <a:r>
              <a:rPr b="1"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in, but do not have to add it.</a:t>
            </a:r>
            <a:endParaRPr b="1"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4" name="Google Shape;204;p25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</a:rPr>
              <a:t>hi</a:t>
            </a:r>
            <a:endParaRPr sz="13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Upcoming Events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0" name="Google Shape;100;p13"/>
          <p:cNvSpPr txBox="1"/>
          <p:nvPr>
            <p:ph idx="2" type="body"/>
          </p:nvPr>
        </p:nvSpPr>
        <p:spPr>
          <a:xfrm>
            <a:off x="4085875" y="452925"/>
            <a:ext cx="4854300" cy="40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700">
              <a:solidFill>
                <a:schemeClr val="dk1"/>
              </a:solidFill>
            </a:endParaRPr>
          </a:p>
          <a:p>
            <a:pPr indent="-350837" lvl="0" marL="45720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❖"/>
            </a:pPr>
            <a:r>
              <a:rPr b="1" lang="en" sz="7700">
                <a:solidFill>
                  <a:schemeClr val="dk1"/>
                </a:solidFill>
              </a:rPr>
              <a:t>Fri. Oct. 8th No School</a:t>
            </a:r>
            <a:endParaRPr b="1" sz="7700">
              <a:solidFill>
                <a:schemeClr val="dk1"/>
              </a:solidFill>
            </a:endParaRPr>
          </a:p>
          <a:p>
            <a:pPr indent="-350837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89D"/>
              </a:buClr>
              <a:buSzPct val="100000"/>
              <a:buChar char="❖"/>
            </a:pPr>
            <a:r>
              <a:rPr b="1" lang="en" sz="7700">
                <a:solidFill>
                  <a:srgbClr val="00689D"/>
                </a:solidFill>
              </a:rPr>
              <a:t>Mon. Oct. 11th BISD Holiday, but 11th graders still have ACC</a:t>
            </a:r>
            <a:endParaRPr b="1" sz="7700">
              <a:solidFill>
                <a:srgbClr val="00689D"/>
              </a:solidFill>
            </a:endParaRPr>
          </a:p>
          <a:p>
            <a:pPr indent="-350837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Char char="❖"/>
            </a:pPr>
            <a:r>
              <a:rPr b="1" lang="en" sz="7700">
                <a:solidFill>
                  <a:schemeClr val="accent4"/>
                </a:solidFill>
              </a:rPr>
              <a:t>Thurs. Oct. 14th 6PM CRCA in BISD Homecoming Parade</a:t>
            </a:r>
            <a:endParaRPr b="1" sz="7700">
              <a:solidFill>
                <a:schemeClr val="accent4"/>
              </a:solidFill>
            </a:endParaRPr>
          </a:p>
          <a:p>
            <a:pPr indent="-350837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100000"/>
              <a:buChar char="❖"/>
            </a:pPr>
            <a:r>
              <a:rPr b="1" lang="en" sz="7700">
                <a:solidFill>
                  <a:srgbClr val="00FF00"/>
                </a:solidFill>
              </a:rPr>
              <a:t>Sat. Oct. 16th 8AM-2PM 11th Grade PSAT</a:t>
            </a:r>
            <a:endParaRPr b="1" sz="7700">
              <a:solidFill>
                <a:srgbClr val="00FF00"/>
              </a:solidFill>
            </a:endParaRPr>
          </a:p>
          <a:p>
            <a:pPr indent="-350837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ct val="100000"/>
              <a:buChar char="❖"/>
            </a:pPr>
            <a:r>
              <a:rPr b="1" lang="en" sz="7700">
                <a:solidFill>
                  <a:srgbClr val="741B47"/>
                </a:solidFill>
              </a:rPr>
              <a:t>Fri. Oct. 29th 4:10-9:00 PM CRCA Lock-In $5 Please pay Mr. Gordon Price includes 2 slices of pizza and chips</a:t>
            </a:r>
            <a:endParaRPr b="1" sz="7700">
              <a:solidFill>
                <a:srgbClr val="741B47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7700">
              <a:solidFill>
                <a:srgbClr val="00FF00"/>
              </a:solidFill>
            </a:endParaRPr>
          </a:p>
          <a:p>
            <a:pPr indent="0" lvl="0" marL="45720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000">
              <a:solidFill>
                <a:srgbClr val="00689D"/>
              </a:solidFill>
            </a:endParaRPr>
          </a:p>
        </p:txBody>
      </p:sp>
      <p:sp>
        <p:nvSpPr>
          <p:cNvPr id="101" name="Google Shape;101;p13"/>
          <p:cNvSpPr txBox="1"/>
          <p:nvPr/>
        </p:nvSpPr>
        <p:spPr>
          <a:xfrm>
            <a:off x="7779225" y="4844950"/>
            <a:ext cx="1015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What is C.O.A.?</a:t>
            </a:r>
            <a:endParaRPr sz="1000"/>
          </a:p>
        </p:txBody>
      </p:sp>
      <p:sp>
        <p:nvSpPr>
          <p:cNvPr id="108" name="Google Shape;108;p14"/>
          <p:cNvSpPr txBox="1"/>
          <p:nvPr/>
        </p:nvSpPr>
        <p:spPr>
          <a:xfrm>
            <a:off x="696050" y="1066675"/>
            <a:ext cx="7638300" cy="15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C.O.A. stands for Cost of Attendance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This is the price of attending one year (Fall and Spring Semesters, not Summer) at a university. </a:t>
            </a:r>
            <a:endParaRPr b="1" sz="2000">
              <a:solidFill>
                <a:schemeClr val="dk1"/>
              </a:solidFill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10" name="Google Shape;11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2775" y="2719425"/>
            <a:ext cx="4962700" cy="199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6" name="Google Shape;116;p15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What is Cost of Attendance?</a:t>
            </a:r>
            <a:endParaRPr sz="1000"/>
          </a:p>
        </p:txBody>
      </p:sp>
      <p:sp>
        <p:nvSpPr>
          <p:cNvPr id="117" name="Google Shape;117;p15"/>
          <p:cNvSpPr txBox="1"/>
          <p:nvPr/>
        </p:nvSpPr>
        <p:spPr>
          <a:xfrm>
            <a:off x="696050" y="1066675"/>
            <a:ext cx="7638300" cy="29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Cost of Attendance is typically split into 5 categories</a:t>
            </a:r>
            <a:endParaRPr b="1" sz="20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arenR"/>
            </a:pPr>
            <a:r>
              <a:rPr b="1" lang="en" sz="2000">
                <a:solidFill>
                  <a:schemeClr val="dk1"/>
                </a:solidFill>
              </a:rPr>
              <a:t>Tuition and Fees</a:t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arenR"/>
            </a:pPr>
            <a:r>
              <a:rPr b="1" lang="en" sz="2000">
                <a:solidFill>
                  <a:schemeClr val="dk1"/>
                </a:solidFill>
              </a:rPr>
              <a:t>Room and Board</a:t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arenR"/>
            </a:pPr>
            <a:r>
              <a:rPr b="1" lang="en" sz="2000">
                <a:solidFill>
                  <a:schemeClr val="dk1"/>
                </a:solidFill>
              </a:rPr>
              <a:t>Books and Supplies</a:t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arenR"/>
            </a:pPr>
            <a:r>
              <a:rPr b="1" lang="en" sz="2000">
                <a:solidFill>
                  <a:schemeClr val="dk1"/>
                </a:solidFill>
              </a:rPr>
              <a:t>Personal and Miscellaneous</a:t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arenR"/>
            </a:pPr>
            <a:r>
              <a:rPr b="1" lang="en" sz="2000">
                <a:solidFill>
                  <a:schemeClr val="dk1"/>
                </a:solidFill>
              </a:rPr>
              <a:t>Travel</a:t>
            </a:r>
            <a:endParaRPr b="1" sz="20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</p:txBody>
      </p:sp>
      <p:sp>
        <p:nvSpPr>
          <p:cNvPr id="118" name="Google Shape;118;p15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4" name="Google Shape;124;p16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What is Cost of Attendance?</a:t>
            </a:r>
            <a:endParaRPr sz="1000"/>
          </a:p>
        </p:txBody>
      </p:sp>
      <p:sp>
        <p:nvSpPr>
          <p:cNvPr id="125" name="Google Shape;125;p16"/>
          <p:cNvSpPr txBox="1"/>
          <p:nvPr/>
        </p:nvSpPr>
        <p:spPr>
          <a:xfrm>
            <a:off x="696050" y="1066675"/>
            <a:ext cx="7891500" cy="36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On the following slides, we will go over each of these categories. </a:t>
            </a:r>
            <a:endParaRPr b="1" sz="20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It is important to remember that most students do not pay the full cost of attendance. </a:t>
            </a:r>
            <a:endParaRPr b="1" sz="20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Almost all students receive financial assistance in the form of scholarships, grants, and loans. </a:t>
            </a:r>
            <a:endParaRPr b="1" sz="20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(We will go over these in a later College Prep)</a:t>
            </a:r>
            <a:endParaRPr b="1" sz="2000">
              <a:solidFill>
                <a:schemeClr val="dk1"/>
              </a:solidFill>
            </a:endParaRPr>
          </a:p>
        </p:txBody>
      </p:sp>
      <p:sp>
        <p:nvSpPr>
          <p:cNvPr id="126" name="Google Shape;126;p16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2" name="Google Shape;132;p17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533400" lvl="0" marL="457200" rt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4800"/>
              <a:buFont typeface="Roboto Condensed"/>
              <a:buAutoNum type="arabicPeriod"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Tuition and Fees</a:t>
            </a:r>
            <a:endParaRPr sz="1000"/>
          </a:p>
        </p:txBody>
      </p:sp>
      <p:sp>
        <p:nvSpPr>
          <p:cNvPr id="133" name="Google Shape;133;p17"/>
          <p:cNvSpPr txBox="1"/>
          <p:nvPr/>
        </p:nvSpPr>
        <p:spPr>
          <a:xfrm>
            <a:off x="334475" y="1066675"/>
            <a:ext cx="4989900" cy="40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</a:rPr>
              <a:t>Tuition</a:t>
            </a:r>
            <a:r>
              <a:rPr b="1" lang="en" sz="1700">
                <a:solidFill>
                  <a:schemeClr val="dk1"/>
                </a:solidFill>
              </a:rPr>
              <a:t> and Fees is the biggest expense of going to college. </a:t>
            </a:r>
            <a:endParaRPr b="1" sz="17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</a:rPr>
              <a:t>This is the cost of taking courses at the university and any lab, technology, or parking fees. </a:t>
            </a:r>
            <a:endParaRPr b="1" sz="17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</a:rPr>
              <a:t>This amount is a set fee and is the same for all students. </a:t>
            </a:r>
            <a:endParaRPr b="1" sz="17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</a:rPr>
              <a:t>2021-2022 Texas State University cost of tuition</a:t>
            </a:r>
            <a:endParaRPr b="1" sz="17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</a:rPr>
              <a:t>$11,860</a:t>
            </a:r>
            <a:endParaRPr b="1" sz="1700">
              <a:solidFill>
                <a:schemeClr val="dk1"/>
              </a:solidFill>
            </a:endParaRPr>
          </a:p>
        </p:txBody>
      </p:sp>
      <p:sp>
        <p:nvSpPr>
          <p:cNvPr id="134" name="Google Shape;134;p17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35" name="Google Shape;13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3725" y="1624100"/>
            <a:ext cx="3588799" cy="254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1" name="Google Shape;141;p18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2. Room and Board</a:t>
            </a:r>
            <a:endParaRPr sz="1000"/>
          </a:p>
        </p:txBody>
      </p:sp>
      <p:sp>
        <p:nvSpPr>
          <p:cNvPr id="142" name="Google Shape;142;p18"/>
          <p:cNvSpPr txBox="1"/>
          <p:nvPr/>
        </p:nvSpPr>
        <p:spPr>
          <a:xfrm>
            <a:off x="334475" y="1066675"/>
            <a:ext cx="5604600" cy="1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</a:rPr>
              <a:t>Room and Board is the second biggest expense. </a:t>
            </a:r>
            <a:endParaRPr b="1" sz="17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</a:rPr>
              <a:t>This is the cost of living in a dorm and eating in the cafeteria. </a:t>
            </a:r>
            <a:endParaRPr b="1" sz="1700">
              <a:solidFill>
                <a:schemeClr val="dk1"/>
              </a:solidFill>
            </a:endParaRPr>
          </a:p>
        </p:txBody>
      </p:sp>
      <p:sp>
        <p:nvSpPr>
          <p:cNvPr id="143" name="Google Shape;143;p18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44" name="Google Shape;14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9075" y="1799775"/>
            <a:ext cx="3052525" cy="2630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7525" y="2805800"/>
            <a:ext cx="4227141" cy="212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1" name="Google Shape;151;p19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2. Room and Board</a:t>
            </a:r>
            <a:endParaRPr sz="1000"/>
          </a:p>
        </p:txBody>
      </p:sp>
      <p:sp>
        <p:nvSpPr>
          <p:cNvPr id="152" name="Google Shape;152;p19"/>
          <p:cNvSpPr txBox="1"/>
          <p:nvPr/>
        </p:nvSpPr>
        <p:spPr>
          <a:xfrm>
            <a:off x="334475" y="822600"/>
            <a:ext cx="8459700" cy="43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</a:rPr>
              <a:t>This cost can go up or down depending on: </a:t>
            </a:r>
            <a:endParaRPr b="1" sz="17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  <a:p>
            <a:pPr indent="-33655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b="1" lang="en" sz="1700">
                <a:solidFill>
                  <a:schemeClr val="dk1"/>
                </a:solidFill>
              </a:rPr>
              <a:t>How many roommates do you have?</a:t>
            </a:r>
            <a:endParaRPr b="1" sz="1700">
              <a:solidFill>
                <a:schemeClr val="dk1"/>
              </a:solidFill>
            </a:endParaRPr>
          </a:p>
          <a:p>
            <a:pPr indent="-33655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b="1" lang="en" sz="1700">
                <a:solidFill>
                  <a:schemeClr val="dk1"/>
                </a:solidFill>
              </a:rPr>
              <a:t>Do you live in a newer dorm or an older one?</a:t>
            </a:r>
            <a:endParaRPr b="1" sz="1700">
              <a:solidFill>
                <a:schemeClr val="dk1"/>
              </a:solidFill>
            </a:endParaRPr>
          </a:p>
          <a:p>
            <a:pPr indent="-33655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b="1" lang="en" sz="1700">
                <a:solidFill>
                  <a:schemeClr val="dk1"/>
                </a:solidFill>
              </a:rPr>
              <a:t>Do you you live at home and commute to college?</a:t>
            </a:r>
            <a:endParaRPr b="1" sz="1700">
              <a:solidFill>
                <a:schemeClr val="dk1"/>
              </a:solidFill>
            </a:endParaRPr>
          </a:p>
          <a:p>
            <a:pPr indent="-33655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b="1" lang="en" sz="1700">
                <a:solidFill>
                  <a:schemeClr val="dk1"/>
                </a:solidFill>
              </a:rPr>
              <a:t>How many times a day, if at all, do you eat in the cafeteria?</a:t>
            </a:r>
            <a:endParaRPr b="1" sz="1700">
              <a:solidFill>
                <a:schemeClr val="dk1"/>
              </a:solidFill>
            </a:endParaRPr>
          </a:p>
          <a:p>
            <a:pPr indent="-33655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b="1" lang="en" sz="1700">
                <a:solidFill>
                  <a:schemeClr val="dk1"/>
                </a:solidFill>
              </a:rPr>
              <a:t>Do you live in an off campus apartment?</a:t>
            </a:r>
            <a:endParaRPr b="1" sz="17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solidFill>
                  <a:schemeClr val="dk1"/>
                </a:solidFill>
              </a:rPr>
              <a:t>2021-2022 Texas State University Estimated Cost of Room and Board</a:t>
            </a:r>
            <a:endParaRPr b="1" sz="17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</a:rPr>
              <a:t>On Campus- $10,930  </a:t>
            </a:r>
            <a:endParaRPr b="1" sz="17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</a:rPr>
              <a:t>Off Campus (in San Marcos)- $10,260 </a:t>
            </a:r>
            <a:endParaRPr b="1" sz="17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solidFill>
                  <a:schemeClr val="dk1"/>
                </a:solidFill>
              </a:rPr>
              <a:t>With Parent- $3,830</a:t>
            </a:r>
            <a:endParaRPr b="1" sz="1700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</p:txBody>
      </p:sp>
      <p:sp>
        <p:nvSpPr>
          <p:cNvPr id="153" name="Google Shape;153;p19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9" name="Google Shape;159;p20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3. Books and Supplies</a:t>
            </a:r>
            <a:endParaRPr sz="1000"/>
          </a:p>
        </p:txBody>
      </p:sp>
      <p:sp>
        <p:nvSpPr>
          <p:cNvPr id="160" name="Google Shape;160;p20"/>
          <p:cNvSpPr txBox="1"/>
          <p:nvPr/>
        </p:nvSpPr>
        <p:spPr>
          <a:xfrm>
            <a:off x="325450" y="693900"/>
            <a:ext cx="5179800" cy="46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</a:rPr>
              <a:t>Books and Supplies is the cost of purchasing books for your classes. </a:t>
            </a:r>
            <a:endParaRPr b="1" sz="17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</a:rPr>
              <a:t>The total cost usually depends on what major you are. </a:t>
            </a:r>
            <a:endParaRPr b="1" sz="17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</a:rPr>
              <a:t>For example, </a:t>
            </a:r>
            <a:endParaRPr b="1" sz="17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</a:rPr>
              <a:t>STEM books are typically more expensive </a:t>
            </a:r>
            <a:r>
              <a:rPr b="1" lang="en" sz="1700">
                <a:solidFill>
                  <a:schemeClr val="dk1"/>
                </a:solidFill>
              </a:rPr>
              <a:t>because</a:t>
            </a:r>
            <a:r>
              <a:rPr b="1" lang="en" sz="1700">
                <a:solidFill>
                  <a:schemeClr val="dk1"/>
                </a:solidFill>
              </a:rPr>
              <a:t> they are larger, hardback, and need to be the most recent editions. </a:t>
            </a:r>
            <a:endParaRPr b="1" sz="17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</a:rPr>
              <a:t>English majors can buy used books.</a:t>
            </a:r>
            <a:endParaRPr b="1" sz="17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</a:rPr>
              <a:t>2021-2022 Texas State University Estimated Cost of Book and Supplies</a:t>
            </a:r>
            <a:endParaRPr b="1" sz="17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</a:rPr>
              <a:t>$760</a:t>
            </a:r>
            <a:endParaRPr b="1" sz="1700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</p:txBody>
      </p:sp>
      <p:sp>
        <p:nvSpPr>
          <p:cNvPr id="161" name="Google Shape;161;p20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62" name="Google Shape;16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0675" y="1214775"/>
            <a:ext cx="3322524" cy="29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